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304" r:id="rId4"/>
    <p:sldId id="322" r:id="rId6"/>
    <p:sldId id="323" r:id="rId7"/>
    <p:sldId id="325" r:id="rId8"/>
    <p:sldId id="328" r:id="rId9"/>
    <p:sldId id="329" r:id="rId10"/>
  </p:sldIdLst>
  <p:sldSz cx="12192000" cy="6858000"/>
  <p:notesSz cx="6858000" cy="9144000"/>
  <p:custDataLst>
    <p:tags r:id="rId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B6DF"/>
    <a:srgbClr val="2EFAF5"/>
    <a:srgbClr val="0182BF"/>
    <a:srgbClr val="015096"/>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279" autoAdjust="0"/>
    <p:restoredTop sz="94595" autoAdjust="0"/>
  </p:normalViewPr>
  <p:slideViewPr>
    <p:cSldViewPr snapToGrid="0">
      <p:cViewPr varScale="1">
        <p:scale>
          <a:sx n="117" d="100"/>
          <a:sy n="117" d="100"/>
        </p:scale>
        <p:origin x="-108" y="-150"/>
      </p:cViewPr>
      <p:guideLst>
        <p:guide orient="horz" pos="2186"/>
        <p:guide pos="3840"/>
      </p:guideLst>
    </p:cSldViewPr>
  </p:slideViewPr>
  <p:notesTextViewPr>
    <p:cViewPr>
      <p:scale>
        <a:sx n="1" d="1"/>
        <a:sy n="1" d="1"/>
      </p:scale>
      <p:origin x="0" y="0"/>
    </p:cViewPr>
  </p:notesTextViewPr>
  <p:sorterViewPr>
    <p:cViewPr>
      <p:scale>
        <a:sx n="75" d="100"/>
        <a:sy n="75" d="100"/>
      </p:scale>
      <p:origin x="0" y="-70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gs" Target="tags/tag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E476DB-3B82-45B5-890F-D8013B4D1F2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B6A443-1F28-4A05-88DD-873D0D57073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AF764C-EC21-43D9-8903-6DCE7CA13EA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D6A7BE-DF36-463B-8F00-3FDB18F33F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nvSpPr>
        <p:spPr>
          <a:xfrm>
            <a:off x="1070615" y="386776"/>
            <a:ext cx="10159637" cy="922020"/>
          </a:xfrm>
          <a:prstGeom prst="rect">
            <a:avLst/>
          </a:prstGeom>
          <a:noFill/>
        </p:spPr>
        <p:txBody>
          <a:bodyPr wrap="square" rtlCol="0">
            <a:spAutoFit/>
          </a:bodyPr>
          <a:lstStyle/>
          <a:p>
            <a:pPr algn="ctr"/>
            <a:r>
              <a:rPr lang="zh-CN" altLang="en-US" sz="5400" b="1" dirty="0" smtClean="0">
                <a:latin typeface="+mj-ea"/>
              </a:rPr>
              <a:t>第五章投资银行零售经</a:t>
            </a:r>
            <a:r>
              <a:rPr lang="zh-CN" altLang="en-US" sz="5400" b="1" dirty="0" smtClean="0">
                <a:latin typeface="+mj-ea"/>
              </a:rPr>
              <a:t>业务</a:t>
            </a:r>
            <a:endParaRPr lang="zh-CN" altLang="en-US" sz="5400" b="1" dirty="0" smtClean="0">
              <a:latin typeface="+mj-ea"/>
            </a:endParaRPr>
          </a:p>
        </p:txBody>
      </p:sp>
      <p:grpSp>
        <p:nvGrpSpPr>
          <p:cNvPr id="11" name="Group 10出自【趣你的PPT】(微信:qunideppt)：最优质的PPT资源库"/>
          <p:cNvGrpSpPr/>
          <p:nvPr/>
        </p:nvGrpSpPr>
        <p:grpSpPr>
          <a:xfrm>
            <a:off x="0" y="3238500"/>
            <a:ext cx="12192000" cy="2959100"/>
            <a:chOff x="0" y="3187700"/>
            <a:chExt cx="12192000" cy="2959100"/>
          </a:xfrm>
        </p:grpSpPr>
        <p:sp>
          <p:nvSpPr>
            <p:cNvPr id="6" name="出自【趣你的PPT】(微信:qunideppt)：最优质的PPT资源库"/>
            <p:cNvSpPr/>
            <p:nvPr/>
          </p:nvSpPr>
          <p:spPr>
            <a:xfrm>
              <a:off x="0" y="3187700"/>
              <a:ext cx="8788400" cy="2959100"/>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出自【趣你的PPT】(微信:qunideppt)：最优质的PPT资源库"/>
            <p:cNvSpPr/>
            <p:nvPr/>
          </p:nvSpPr>
          <p:spPr>
            <a:xfrm>
              <a:off x="0" y="3327400"/>
              <a:ext cx="12192000" cy="2133600"/>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出自【趣你的PPT】(微信:qunideppt)：最优质的PPT资源库"/>
            <p:cNvSpPr/>
            <p:nvPr/>
          </p:nvSpPr>
          <p:spPr>
            <a:xfrm>
              <a:off x="0" y="5461000"/>
              <a:ext cx="10426700" cy="342900"/>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出自【趣你的PPT】(微信:qunideppt)：最优质的PPT资源库"/>
            <p:cNvPicPr>
              <a:picLocks noChangeAspect="1"/>
            </p:cNvPicPr>
            <p:nvPr/>
          </p:nvPicPr>
          <p:blipFill>
            <a:blip r:embed="rId1"/>
            <a:stretch>
              <a:fillRect/>
            </a:stretch>
          </p:blipFill>
          <p:spPr>
            <a:xfrm>
              <a:off x="7228404" y="3327400"/>
              <a:ext cx="3198296" cy="2133600"/>
            </a:xfrm>
            <a:prstGeom prst="rect">
              <a:avLst/>
            </a:prstGeom>
          </p:spPr>
        </p:pic>
        <p:pic>
          <p:nvPicPr>
            <p:cNvPr id="8" name="出自【趣你的PPT】(微信:qunideppt)：最优质的PPT资源库"/>
            <p:cNvPicPr>
              <a:picLocks noChangeAspect="1"/>
            </p:cNvPicPr>
            <p:nvPr/>
          </p:nvPicPr>
          <p:blipFill>
            <a:blip r:embed="rId2"/>
            <a:stretch>
              <a:fillRect/>
            </a:stretch>
          </p:blipFill>
          <p:spPr>
            <a:xfrm>
              <a:off x="3877629" y="3327400"/>
              <a:ext cx="3256291" cy="2133600"/>
            </a:xfrm>
            <a:prstGeom prst="rect">
              <a:avLst/>
            </a:prstGeom>
          </p:spPr>
        </p:pic>
      </p:grpSp>
      <p:sp>
        <p:nvSpPr>
          <p:cNvPr id="10" name="出自【趣你的PPT】(微信:qunideppt)：最优质的PPT资源库"/>
          <p:cNvSpPr/>
          <p:nvPr/>
        </p:nvSpPr>
        <p:spPr>
          <a:xfrm>
            <a:off x="6772079" y="2567402"/>
            <a:ext cx="5032147" cy="338554"/>
          </a:xfrm>
          <a:prstGeom prst="rect">
            <a:avLst/>
          </a:prstGeom>
        </p:spPr>
        <p:txBody>
          <a:bodyPr wrap="square">
            <a:spAutoFit/>
          </a:bodyPr>
          <a:lstStyle/>
          <a:p>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479800" y="2047240"/>
            <a:ext cx="5558155" cy="521970"/>
          </a:xfrm>
          <a:prstGeom prst="rect">
            <a:avLst/>
          </a:prstGeom>
          <a:noFill/>
        </p:spPr>
        <p:txBody>
          <a:bodyPr wrap="square" rtlCol="0">
            <a:spAutoFit/>
          </a:bodyPr>
          <a:p>
            <a:r>
              <a:rPr lang="zh-CN" altLang="en-US" sz="2800" b="1"/>
              <a:t>厦门理工学院</a:t>
            </a:r>
            <a:r>
              <a:rPr lang="en-US" altLang="zh-CN" sz="2800" b="1"/>
              <a:t>            </a:t>
            </a:r>
            <a:r>
              <a:rPr lang="zh-CN" altLang="en-US" sz="2800" b="1"/>
              <a:t>黄莉</a:t>
            </a:r>
            <a:endParaRPr lang="zh-CN" altLang="en-US" sz="2800" b="1"/>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24460" y="234315"/>
            <a:ext cx="11898630" cy="6554470"/>
          </a:xfrm>
          <a:prstGeom prst="rect">
            <a:avLst/>
          </a:prstGeom>
          <a:noFill/>
          <a:ln w="9525">
            <a:noFill/>
          </a:ln>
        </p:spPr>
        <p:txBody>
          <a:bodyPr wrap="square">
            <a:spAutoFit/>
          </a:bodyPr>
          <a:p>
            <a:pPr indent="0" algn="just">
              <a:lnSpc>
                <a:spcPct val="150000"/>
              </a:lnSpc>
            </a:pPr>
            <a:r>
              <a:rPr lang="zh-CN" sz="4000" b="1">
                <a:latin typeface="Arial" panose="020B0604020202020204" pitchFamily="34" charset="0"/>
                <a:cs typeface="仿宋_GB2312" charset="0"/>
              </a:rPr>
              <a:t>【本章提要】</a:t>
            </a:r>
            <a:endParaRPr lang="zh-CN" sz="2400" b="1">
              <a:cs typeface="楷体_GB2312" charset="0"/>
            </a:endParaRPr>
          </a:p>
          <a:p>
            <a:pPr indent="0" algn="just">
              <a:lnSpc>
                <a:spcPct val="150000"/>
              </a:lnSpc>
            </a:pPr>
            <a:r>
              <a:rPr lang="en-US" altLang="zh-CN" sz="2400" b="1">
                <a:cs typeface="楷体_GB2312" charset="0"/>
              </a:rPr>
              <a:t>  </a:t>
            </a:r>
            <a:r>
              <a:rPr sz="2400" b="1"/>
              <a:t>投资银行证券发行承销、兼并收购与资产证券化等核心业务，主要服务资产较大的个人或者机构。20 世纪，美国中产阶级快速发展但没有专门机构服务于这个群体，因此，出现了美林证券等投资银行主营零售经纪业务。伴随着共同富裕政策逐步落地，中国将涌现大批中产阶级，投资银行(券商)零售经纪轻资产业务亦将出现裂变。此外，资本市场改革深化、资产管理新规打破刚兑预期、保本保收益产品逐步清退、居民权益类资产管理需求增加、相关产品发展迅猛，而券商零售经纪业务服务维度不断拓宽，大财富管理雏形已经出现。本章在着重阐述投资银行零售经纪业务基本知识的基础上，还将介绍金融科技在投资银行零售经纪业务场景中的应用。</a:t>
            </a:r>
            <a:endParaRPr sz="2400" b="1"/>
          </a:p>
          <a:p>
            <a:pPr indent="0"/>
            <a:endParaRPr lang="zh-CN" sz="2400" b="1">
              <a:cs typeface="楷体_GB2312" charset="0"/>
            </a:endParaRPr>
          </a:p>
          <a:p>
            <a:pPr indent="0"/>
            <a:endParaRPr lang="zh-CN" sz="2400" b="1">
              <a:latin typeface="Arial" panose="020B0604020202020204" pitchFamily="34" charset="0"/>
              <a:cs typeface="仿宋_GB2312" charset="0"/>
            </a:endParaRPr>
          </a:p>
          <a:p>
            <a:endParaRPr lang="zh-CN" altLang="en-US" sz="2400" b="1"/>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41605" y="232410"/>
            <a:ext cx="10325735" cy="5695315"/>
          </a:xfrm>
          <a:prstGeom prst="rect">
            <a:avLst/>
          </a:prstGeom>
          <a:noFill/>
          <a:ln w="9525">
            <a:noFill/>
          </a:ln>
        </p:spPr>
        <p:txBody>
          <a:bodyPr wrap="square">
            <a:noAutofit/>
          </a:bodyPr>
          <a:p>
            <a:pPr algn="just">
              <a:lnSpc>
                <a:spcPct val="150000"/>
              </a:lnSpc>
              <a:buClrTx/>
              <a:buSzTx/>
              <a:buNone/>
            </a:pPr>
            <a:r>
              <a:rPr lang="zh-CN" sz="4000" b="1">
                <a:latin typeface="Arial" panose="020B0604020202020204" pitchFamily="34" charset="0"/>
                <a:cs typeface="仿宋_GB2312" charset="0"/>
              </a:rPr>
              <a:t>【学习目标】</a:t>
            </a:r>
            <a:endParaRPr lang="en-US" sz="1200" b="0">
              <a:latin typeface="Times New Roman" panose="02020603050405020304" pitchFamily="18" charset="0"/>
            </a:endParaRPr>
          </a:p>
          <a:p>
            <a:pPr algn="just">
              <a:lnSpc>
                <a:spcPct val="150000"/>
              </a:lnSpc>
              <a:buClrTx/>
              <a:buSzTx/>
              <a:buNone/>
            </a:pPr>
            <a:r>
              <a:rPr lang="zh-CN" sz="2400" b="1">
                <a:cs typeface="楷体_GB2312" charset="0"/>
              </a:rPr>
              <a:t>1. 了解传统证券经纪业务概念与运作并理解经纪业务新模式。</a:t>
            </a:r>
            <a:endParaRPr lang="zh-CN" sz="2400" b="1">
              <a:cs typeface="楷体_GB2312" charset="0"/>
            </a:endParaRPr>
          </a:p>
          <a:p>
            <a:pPr algn="just">
              <a:lnSpc>
                <a:spcPct val="150000"/>
              </a:lnSpc>
              <a:buClrTx/>
              <a:buSzTx/>
              <a:buNone/>
            </a:pPr>
            <a:r>
              <a:rPr lang="zh-CN" sz="2400" b="1">
                <a:cs typeface="楷体_GB2312" charset="0"/>
              </a:rPr>
              <a:t>2. 了解早期证券投资基金业务概念与运作并理解基金业务新发展。</a:t>
            </a:r>
            <a:endParaRPr lang="zh-CN" sz="2400" b="1">
              <a:cs typeface="楷体_GB2312" charset="0"/>
            </a:endParaRPr>
          </a:p>
          <a:p>
            <a:pPr algn="just">
              <a:lnSpc>
                <a:spcPct val="150000"/>
              </a:lnSpc>
              <a:buClrTx/>
              <a:buSzTx/>
              <a:buNone/>
            </a:pPr>
            <a:r>
              <a:rPr lang="zh-CN" sz="2400" b="1">
                <a:cs typeface="楷体_GB2312" charset="0"/>
              </a:rPr>
              <a:t>3. 了解金融科技在投资银行零售经纪业务场景中的应用。</a:t>
            </a:r>
            <a:endParaRPr lang="zh-CN" sz="2400" b="1">
              <a:cs typeface="楷体_GB2312" charset="0"/>
            </a:endParaRPr>
          </a:p>
          <a:p>
            <a:pPr algn="just">
              <a:lnSpc>
                <a:spcPct val="150000"/>
              </a:lnSpc>
              <a:buClrTx/>
              <a:buSzTx/>
              <a:buNone/>
            </a:pPr>
            <a:r>
              <a:rPr lang="zh-CN" sz="2400" b="1">
                <a:cs typeface="楷体_GB2312" charset="0"/>
              </a:rPr>
              <a:t>4. 构建逻辑、辩证与批判等科学思维。理解金融科技的哲学基础与金融科技为民要义，树立与时俱进、终身学习的理念。</a:t>
            </a:r>
            <a:endParaRPr lang="zh-CN" sz="2400" b="1">
              <a:cs typeface="楷体_GB2312"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9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83515" y="110490"/>
            <a:ext cx="5974715" cy="645160"/>
          </a:xfrm>
          <a:prstGeom prst="rect">
            <a:avLst/>
          </a:prstGeom>
          <a:noFill/>
          <a:ln w="9525">
            <a:noFill/>
          </a:ln>
        </p:spPr>
        <p:txBody>
          <a:bodyPr wrap="square">
            <a:spAutoFit/>
          </a:bodyPr>
          <a:p>
            <a:pPr>
              <a:buClrTx/>
              <a:buSzTx/>
              <a:buFontTx/>
            </a:pPr>
            <a:r>
              <a:rPr lang="zh-CN" altLang="en-US" sz="3600" b="0" dirty="0"/>
              <a:t>第一节 证券经纪业务</a:t>
            </a:r>
            <a:endParaRPr lang="zh-CN" altLang="en-US" sz="3600" b="0" dirty="0"/>
          </a:p>
        </p:txBody>
      </p:sp>
      <p:sp>
        <p:nvSpPr>
          <p:cNvPr id="2" name="文本框 1"/>
          <p:cNvSpPr txBox="1"/>
          <p:nvPr/>
        </p:nvSpPr>
        <p:spPr>
          <a:xfrm>
            <a:off x="264160" y="755967"/>
            <a:ext cx="5080000" cy="398780"/>
          </a:xfrm>
          <a:prstGeom prst="rect">
            <a:avLst/>
          </a:prstGeom>
          <a:noFill/>
          <a:ln w="9525">
            <a:noFill/>
          </a:ln>
        </p:spPr>
        <p:txBody>
          <a:bodyPr>
            <a:spAutoFit/>
          </a:bodyPr>
          <a:p>
            <a:pPr indent="0"/>
            <a:r>
              <a:rPr lang="zh-CN" sz="2000" b="0">
                <a:latin typeface="Arial" panose="020B0604020202020204" pitchFamily="34" charset="0"/>
                <a:ea typeface="黑体" panose="02010609060101010101" charset="-122"/>
              </a:rPr>
              <a:t>一、证券经纪</a:t>
            </a:r>
            <a:r>
              <a:rPr lang="zh-CN" sz="2000" b="0">
                <a:latin typeface="Arial" panose="020B0604020202020204" pitchFamily="34" charset="0"/>
                <a:ea typeface="黑体" panose="02010609060101010101" charset="-122"/>
              </a:rPr>
              <a:t>业务</a:t>
            </a:r>
            <a:endParaRPr lang="zh-CN" sz="2000" b="0">
              <a:latin typeface="Arial" panose="020B0604020202020204" pitchFamily="34" charset="0"/>
              <a:ea typeface="黑体" panose="02010609060101010101" charset="-122"/>
            </a:endParaRPr>
          </a:p>
        </p:txBody>
      </p:sp>
      <p:sp>
        <p:nvSpPr>
          <p:cNvPr id="3" name="文本框 2"/>
          <p:cNvSpPr txBox="1"/>
          <p:nvPr/>
        </p:nvSpPr>
        <p:spPr>
          <a:xfrm>
            <a:off x="231775" y="6113462"/>
            <a:ext cx="5080000" cy="706755"/>
          </a:xfrm>
          <a:prstGeom prst="rect">
            <a:avLst/>
          </a:prstGeom>
          <a:noFill/>
          <a:ln w="9525">
            <a:noFill/>
          </a:ln>
        </p:spPr>
        <p:txBody>
          <a:bodyPr>
            <a:spAutoFit/>
          </a:bodyPr>
          <a:p>
            <a:pPr>
              <a:buClrTx/>
              <a:buSzTx/>
              <a:buFontTx/>
            </a:pPr>
            <a:r>
              <a:rPr lang="zh-CN" sz="2000" b="0">
                <a:latin typeface="Arial" panose="020B0604020202020204" pitchFamily="34" charset="0"/>
                <a:ea typeface="黑体" panose="02010609060101010101" charset="-122"/>
              </a:rPr>
              <a:t>二、证券经纪业务</a:t>
            </a:r>
            <a:r>
              <a:rPr lang="zh-CN" sz="2000" b="0">
                <a:latin typeface="Arial" panose="020B0604020202020204" pitchFamily="34" charset="0"/>
                <a:ea typeface="黑体" panose="02010609060101010101" charset="-122"/>
              </a:rPr>
              <a:t>运作</a:t>
            </a:r>
            <a:endParaRPr lang="zh-CN" sz="2000" b="0">
              <a:latin typeface="Arial" panose="020B0604020202020204" pitchFamily="34" charset="0"/>
              <a:ea typeface="黑体" panose="02010609060101010101" charset="-122"/>
            </a:endParaRPr>
          </a:p>
          <a:p>
            <a:pPr>
              <a:buClrTx/>
              <a:buSzTx/>
              <a:buFontTx/>
            </a:pPr>
            <a:r>
              <a:rPr lang="en-US" altLang="zh-CN" sz="2000" b="0">
                <a:latin typeface="Arial" panose="020B0604020202020204" pitchFamily="34" charset="0"/>
                <a:ea typeface="黑体" panose="02010609060101010101" charset="-122"/>
              </a:rPr>
              <a:t>   </a:t>
            </a:r>
            <a:r>
              <a:rPr lang="en-US" altLang="zh-CN" sz="2000">
                <a:latin typeface="Arial" panose="020B0604020202020204" pitchFamily="34" charset="0"/>
                <a:ea typeface="黑体" panose="02010609060101010101" charset="-122"/>
              </a:rPr>
              <a:t>  P106-108</a:t>
            </a:r>
            <a:endParaRPr lang="en-US" altLang="zh-CN" sz="2000">
              <a:latin typeface="Arial" panose="020B0604020202020204" pitchFamily="34" charset="0"/>
              <a:ea typeface="黑体" panose="02010609060101010101" charset="-122"/>
            </a:endParaRPr>
          </a:p>
        </p:txBody>
      </p:sp>
      <p:sp>
        <p:nvSpPr>
          <p:cNvPr id="4" name="文本框 3"/>
          <p:cNvSpPr txBox="1"/>
          <p:nvPr/>
        </p:nvSpPr>
        <p:spPr>
          <a:xfrm>
            <a:off x="302895" y="1065530"/>
            <a:ext cx="11717655" cy="3845560"/>
          </a:xfrm>
          <a:prstGeom prst="rect">
            <a:avLst/>
          </a:prstGeom>
          <a:noFill/>
          <a:ln w="9525">
            <a:noFill/>
          </a:ln>
        </p:spPr>
        <p:txBody>
          <a:bodyPr wrap="square">
            <a:noAutofit/>
          </a:bodyPr>
          <a:p>
            <a:pPr indent="266700" algn="just">
              <a:lnSpc>
                <a:spcPct val="150000"/>
              </a:lnSpc>
            </a:pPr>
            <a:r>
              <a:rPr lang="zh-CN" sz="2000">
                <a:latin typeface="宋体" panose="02010600030101010101" pitchFamily="2" charset="-122"/>
                <a:ea typeface="宋体" panose="02010600030101010101" pitchFamily="2" charset="-122"/>
                <a:cs typeface="宋体" panose="02010600030101010101" pitchFamily="2" charset="-122"/>
              </a:rPr>
              <a:t>传统证券经纪业务是指具有证券经纪商资格的投资银行通过其设立的证券营业部接受客户委托，按照客户要求代替客户买卖有价证券及相关业务。证券经纪业务中投资银行只收取一定比例佣金作为业务收入。中国投资银行传统经纪业务以通过证券交易所代理的买卖证券业务为主。作为交易所会证券经营机构享有特许权的经纪人有资格在交易所进行场内交易，经纪人接收投资者委托单并将其传递到市场执行委托及提供证券市场信息服务、证券交易咨询服务、保管证券、代收股息与利息等服务。作为证券市场交易媒介，经纪商与客户间是委托代理关系，经纪商有义务完成委托者指令。其有四个特点：业务对象广泛性(包括所有在证券交易所上市股票、债券、证券以及投资基金)、业务性质中介性(经纪商不以自己资金证券交易不承担风险，只充当买卖双方代理人)、客户指令权威性(严格按照客户要求，包括指定证券、价格、数量、交易时间等去买卖证券，不能自作主张擅自改变委托人意愿，即使情况有变，为维护委托人权益而不得不变更委托也必须征得委托人同意)、客户资料保密性(包括股东账户与资金账户、客户委托指令信息、客户库存证券种类数量、资金账户中资金余额等。但法律法规另有规定除外)。 </a:t>
            </a:r>
            <a:endParaRPr lang="zh-CN"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第二节 证券投资基金</a:t>
            </a:r>
            <a:r>
              <a:rPr lang="zh-CN" altLang="en-US" sz="3600" dirty="0">
                <a:solidFill>
                  <a:schemeClr val="tx1"/>
                </a:solidFill>
              </a:rPr>
              <a:t>业务</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14300" y="940117"/>
            <a:ext cx="5080000" cy="398780"/>
          </a:xfrm>
          <a:prstGeom prst="rect">
            <a:avLst/>
          </a:prstGeom>
          <a:noFill/>
          <a:ln w="9525">
            <a:noFill/>
          </a:ln>
        </p:spPr>
        <p:txBody>
          <a:bodyPr>
            <a:spAutoFit/>
          </a:bodyPr>
          <a:p>
            <a:pPr>
              <a:buClrTx/>
              <a:buSzTx/>
              <a:buFontTx/>
            </a:pPr>
            <a:r>
              <a:rPr lang="zh-CN" sz="2000" b="0">
                <a:latin typeface="Arial" panose="020B0604020202020204" pitchFamily="34" charset="0"/>
                <a:ea typeface="黑体" panose="02010609060101010101" charset="-122"/>
              </a:rPr>
              <a:t>一、证券投资基金的</a:t>
            </a:r>
            <a:r>
              <a:rPr lang="zh-CN" sz="2000" b="0">
                <a:latin typeface="Arial" panose="020B0604020202020204" pitchFamily="34" charset="0"/>
                <a:ea typeface="黑体" panose="02010609060101010101" charset="-122"/>
              </a:rPr>
              <a:t>含义</a:t>
            </a:r>
            <a:endParaRPr lang="zh-CN" sz="2000" b="0">
              <a:latin typeface="Arial" panose="020B0604020202020204" pitchFamily="34" charset="0"/>
              <a:ea typeface="黑体" panose="02010609060101010101" charset="-122"/>
            </a:endParaRPr>
          </a:p>
        </p:txBody>
      </p:sp>
      <p:sp>
        <p:nvSpPr>
          <p:cNvPr id="2" name="文本框 1"/>
          <p:cNvSpPr txBox="1"/>
          <p:nvPr/>
        </p:nvSpPr>
        <p:spPr>
          <a:xfrm>
            <a:off x="-57150" y="1390650"/>
            <a:ext cx="12158345" cy="2838450"/>
          </a:xfrm>
          <a:prstGeom prst="rect">
            <a:avLst/>
          </a:prstGeom>
          <a:noFill/>
          <a:ln w="9525">
            <a:noFill/>
          </a:ln>
        </p:spPr>
        <p:txBody>
          <a:bodyPr>
            <a:noAutofit/>
          </a:bodyPr>
          <a:p>
            <a:pPr indent="266700" algn="just">
              <a:lnSpc>
                <a:spcPct val="150000"/>
              </a:lnSpc>
            </a:pPr>
            <a:r>
              <a:rPr lang="zh-CN" sz="2000" b="0">
                <a:latin typeface="宋体" panose="02010600030101010101" pitchFamily="2" charset="-122"/>
                <a:ea typeface="宋体" panose="02010600030101010101" pitchFamily="2" charset="-122"/>
                <a:cs typeface="宋体" panose="02010600030101010101" pitchFamily="2" charset="-122"/>
              </a:rPr>
              <a:t>早期证券投资基金是指通过发售基金份额募集资金形成独立基金财产，由基金管理人管理、基金托管人托管以资产组合方式进行证券投资，基金的份额持有人按其所持份额享受收益与承担风险投资工具。证券投资基金在不同的国家地区有不同的称谓。美国、德国与法国的相关法规称其为“投资公司”、英国称其为“单位信托”、日本与中国台湾地区称其为“证券投资信托”、中国香港地区称其为“单位信托与互惠基金”、中国内地称其为“证券投资基金”。投资基金源于 19 世纪的欧洲，英国是投资基金的发源地。</a:t>
            </a:r>
            <a:endParaRPr lang="zh-CN" sz="2000" b="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114300" y="3869690"/>
            <a:ext cx="11663680" cy="2470785"/>
          </a:xfrm>
          <a:prstGeom prst="rect">
            <a:avLst/>
          </a:prstGeom>
          <a:noFill/>
          <a:ln w="9525">
            <a:noFill/>
          </a:ln>
        </p:spPr>
        <p:txBody>
          <a:bodyPr>
            <a:noAutofit/>
          </a:bodyPr>
          <a:p>
            <a:pPr>
              <a:buClrTx/>
              <a:buSzTx/>
              <a:buFontTx/>
            </a:pPr>
            <a:r>
              <a:rPr lang="zh-CN" sz="2000" b="0">
                <a:latin typeface="Arial" panose="020B0604020202020204" pitchFamily="34" charset="0"/>
                <a:ea typeface="黑体" panose="02010609060101010101" charset="-122"/>
              </a:rPr>
              <a:t>二、证券投资基金的</a:t>
            </a:r>
            <a:r>
              <a:rPr lang="zh-CN" sz="2000" b="0">
                <a:latin typeface="Arial" panose="020B0604020202020204" pitchFamily="34" charset="0"/>
                <a:ea typeface="黑体" panose="02010609060101010101" charset="-122"/>
              </a:rPr>
              <a:t>分类</a:t>
            </a:r>
            <a:endParaRPr lang="zh-CN" sz="2000" b="0">
              <a:latin typeface="Arial" panose="020B0604020202020204" pitchFamily="34" charset="0"/>
              <a:ea typeface="黑体" panose="02010609060101010101" charset="-122"/>
            </a:endParaRPr>
          </a:p>
          <a:p>
            <a:pPr algn="just">
              <a:lnSpc>
                <a:spcPct val="150000"/>
              </a:lnSpc>
              <a:buClrTx/>
              <a:buSzTx/>
              <a:buFontTx/>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证券投资基金按照运作方式、组织形式、投资对象、投资目标、投资理念、募集方式、资金来源用途与特殊类型可分为不同种类。</a:t>
            </a:r>
            <a:endParaRPr lang="zh-CN" sz="2000" b="0">
              <a:latin typeface="宋体" panose="02010600030101010101" pitchFamily="2" charset="-122"/>
              <a:ea typeface="宋体" panose="02010600030101010101" pitchFamily="2" charset="-122"/>
              <a:cs typeface="宋体" panose="02010600030101010101" pitchFamily="2" charset="-122"/>
            </a:endParaRPr>
          </a:p>
          <a:p>
            <a:pPr algn="l">
              <a:buClrTx/>
              <a:buSzTx/>
              <a:buFontTx/>
            </a:pPr>
            <a:endParaRPr lang="zh-CN" sz="2000" b="0">
              <a:latin typeface="Arial" panose="020B0604020202020204" pitchFamily="34" charset="0"/>
              <a:ea typeface="黑体" panose="02010609060101010101" charset="-122"/>
            </a:endParaRPr>
          </a:p>
          <a:p>
            <a:pPr algn="l">
              <a:buClrTx/>
              <a:buSzTx/>
              <a:buFontTx/>
            </a:pPr>
            <a:endParaRPr lang="zh-CN" sz="2000" b="0">
              <a:latin typeface="Arial" panose="020B0604020202020204" pitchFamily="34" charset="0"/>
              <a:ea typeface="黑体" panose="02010609060101010101" charset="-122"/>
            </a:endParaRPr>
          </a:p>
          <a:p>
            <a:pPr algn="l">
              <a:buClrTx/>
              <a:buSzTx/>
              <a:buFontTx/>
            </a:pPr>
            <a:r>
              <a:rPr lang="zh-CN" sz="2000" b="0">
                <a:latin typeface="Arial" panose="020B0604020202020204" pitchFamily="34" charset="0"/>
                <a:ea typeface="黑体" panose="02010609060101010101" charset="-122"/>
              </a:rPr>
              <a:t>三、证券投资基金的运作流程</a:t>
            </a:r>
            <a:endParaRPr lang="zh-CN" sz="2000" b="0">
              <a:latin typeface="Arial" panose="020B0604020202020204" pitchFamily="34" charset="0"/>
              <a:ea typeface="黑体" panose="02010609060101010101" charset="-122"/>
            </a:endParaRPr>
          </a:p>
          <a:p>
            <a:pPr algn="just">
              <a:lnSpc>
                <a:spcPct val="150000"/>
              </a:lnSpc>
              <a:buClrTx/>
              <a:buSzTx/>
              <a:buFontTx/>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证券投资基金运作包括：基金设立与募集、基金交易与费用、基金收益来源与分配、基金信息披露。</a:t>
            </a:r>
            <a:endParaRPr lang="zh-CN" sz="20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第三节 金融科技助力证券经纪</a:t>
            </a:r>
            <a:r>
              <a:rPr lang="zh-CN" altLang="en-US" sz="3600" dirty="0">
                <a:solidFill>
                  <a:schemeClr val="tx1"/>
                </a:solidFill>
              </a:rPr>
              <a:t>业务</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0" y="903605"/>
            <a:ext cx="11976100" cy="3322955"/>
          </a:xfrm>
          <a:prstGeom prst="rect">
            <a:avLst/>
          </a:prstGeom>
          <a:noFill/>
          <a:ln w="9525">
            <a:noFill/>
          </a:ln>
        </p:spPr>
        <p:txBody>
          <a:bodyPr wrap="square">
            <a:spAutoFit/>
          </a:bodyPr>
          <a:p>
            <a:pPr indent="266700" algn="just">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金融科技有利于提升零售经纪业务数字化智慧化运行的服务水平，降低投资银行在客户获取与客户服务方面的成本。在客户营销方面，以身份信息与消费数据等多层次数据为基础，基于客户风险偏好、收益偏好，采用响应预估及最优补贴模型，可有针对性触达不同需求、降低获客成本、提升资金获取效率。在投顾服务方面依靠人工智能与大数据分析，为更广泛的客户提供更高效灵活的资产配置服务。</a:t>
            </a:r>
            <a:endParaRPr lang="zh-CN" sz="2000" b="1">
              <a:latin typeface="宋体"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疫情间线上证券业务</a:t>
            </a:r>
            <a:endParaRPr lang="zh-CN" sz="2000" b="1">
              <a:latin typeface="宋体"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问题分析：依托案例分析，疫情期间金融科技如何辅助投资银行开展线上证券业务？疫情结束后，常态化金融科技与零售经纪业务如何融合助力投资银行服务零售客户开展财富管理？</a:t>
            </a:r>
            <a:endParaRPr lang="zh-CN"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财商小剧场</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14325" y="1140460"/>
            <a:ext cx="11785600" cy="1242695"/>
          </a:xfrm>
          <a:prstGeom prst="rect">
            <a:avLst/>
          </a:prstGeom>
          <a:noFill/>
          <a:ln w="9525">
            <a:noFill/>
          </a:ln>
        </p:spPr>
        <p:txBody>
          <a:bodyPr wrap="square">
            <a:noAutofit/>
          </a:bodyPr>
          <a:p>
            <a:pPr indent="0"/>
            <a:r>
              <a:rPr lang="zh-CN" sz="2000" b="0">
                <a:latin typeface="宋体" panose="02010600030101010101" pitchFamily="2" charset="-122"/>
                <a:ea typeface="宋体" panose="02010600030101010101" pitchFamily="2" charset="-122"/>
                <a:cs typeface="宋体" panose="02010600030101010101" pitchFamily="2" charset="-122"/>
              </a:rPr>
              <a:t>【思考 1】为什么基金可以多次登上新闻热搜？</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【思考 2】2020 年年底我国公募基金资产净值为 20 万亿元，截至 2021 年上半年，已上涨至 23 万亿元，处于高速增长阶段。这说明公募基金逐渐成为居民资产配置首选，对吗？</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【思考 3】买基金是不是持有越久收益越多？</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【思考 4】普通投资者如何选择合适的基金呢？</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endParaRPr lang="zh-CN" sz="2000" b="0">
              <a:latin typeface="宋体" panose="02010600030101010101" pitchFamily="2" charset="-122"/>
              <a:ea typeface="宋体" panose="02010600030101010101" pitchFamily="2" charset="-122"/>
              <a:cs typeface="宋体" panose="02010600030101010101" pitchFamily="2" charset="-122"/>
            </a:endParaRPr>
          </a:p>
          <a:p>
            <a:pPr indent="0"/>
            <a:endParaRPr lang="zh-CN" sz="20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commondata" val="eyJoZGlkIjoiMjgxNDViODAwYzljYzk5NjI5YjVmM2MzOWU2ZTU5NzY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2211</Words>
  <Application>WPS 演示</Application>
  <PresentationFormat>自定义</PresentationFormat>
  <Paragraphs>233</Paragraphs>
  <Slides>7</Slides>
  <Notes>8</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vt:i4>
      </vt:variant>
    </vt:vector>
  </HeadingPairs>
  <TitlesOfParts>
    <vt:vector size="21" baseType="lpstr">
      <vt:lpstr>Arial</vt:lpstr>
      <vt:lpstr>宋体</vt:lpstr>
      <vt:lpstr>Wingdings</vt:lpstr>
      <vt:lpstr>微软雅黑</vt:lpstr>
      <vt:lpstr>仿宋_GB2312</vt:lpstr>
      <vt:lpstr>仿宋</vt:lpstr>
      <vt:lpstr>楷体_GB2312</vt:lpstr>
      <vt:lpstr>Times New Roman</vt:lpstr>
      <vt:lpstr>黑体</vt:lpstr>
      <vt:lpstr>Calibri</vt:lpstr>
      <vt:lpstr>Arial Unicode MS</vt:lpstr>
      <vt:lpstr>Calibri Light</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ZhuLong</dc:creator>
  <cp:lastModifiedBy> caroline</cp:lastModifiedBy>
  <cp:revision>289</cp:revision>
  <dcterms:created xsi:type="dcterms:W3CDTF">2016-03-01T13:02:00Z</dcterms:created>
  <dcterms:modified xsi:type="dcterms:W3CDTF">2024-02-23T14:31:58Z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12B7CE1DA20340AB82FBFEA0810578B1</vt:lpwstr>
  </property>
  <property fmtid="{D5CDD505-2E9C-101B-9397-08002B2CF9AE}" pid="3" name="KSOProductBuildVer">
    <vt:lpwstr>2052-12.1.0.16250</vt:lpwstr>
  </property>
</Properties>
</file>